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3" r:id="rId3"/>
    <p:sldId id="274" r:id="rId4"/>
    <p:sldId id="275" r:id="rId5"/>
    <p:sldId id="257" r:id="rId6"/>
    <p:sldId id="258" r:id="rId7"/>
    <p:sldId id="259" r:id="rId8"/>
    <p:sldId id="260" r:id="rId9"/>
    <p:sldId id="261" r:id="rId10"/>
    <p:sldId id="263" r:id="rId11"/>
    <p:sldId id="262" r:id="rId12"/>
    <p:sldId id="264" r:id="rId13"/>
    <p:sldId id="265" r:id="rId14"/>
    <p:sldId id="266" r:id="rId15"/>
    <p:sldId id="267" r:id="rId16"/>
    <p:sldId id="268" r:id="rId17"/>
    <p:sldId id="269" r:id="rId18"/>
    <p:sldId id="270" r:id="rId19"/>
    <p:sldId id="271"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8" d="100"/>
          <a:sy n="68" d="100"/>
        </p:scale>
        <p:origin x="-141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D49308-3A99-42BD-9A49-B2899D423A30}" type="datetimeFigureOut">
              <a:rPr lang="en-US" smtClean="0"/>
              <a:pPr/>
              <a:t>10/20/2017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B6B980-A229-41DC-B5B9-8CEC3E5C7D8A}" type="slidenum">
              <a:rPr lang="en-US" smtClean="0"/>
              <a:pPr/>
              <a:t>‹#›</a:t>
            </a:fld>
            <a:endParaRPr lang="en-US"/>
          </a:p>
        </p:txBody>
      </p:sp>
    </p:spTree>
    <p:extLst>
      <p:ext uri="{BB962C8B-B14F-4D97-AF65-F5344CB8AC3E}">
        <p14:creationId xmlns="" xmlns:p14="http://schemas.microsoft.com/office/powerpoint/2010/main" val="2903032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860863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3760113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234341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2348777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2937330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2920478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291361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444013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3409022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1915773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07C6F-0D7B-4BD1-AD32-D0AD82BC38D0}" type="datetimeFigureOut">
              <a:rPr lang="en-US" smtClean="0"/>
              <a:pPr/>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693976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07C6F-0D7B-4BD1-AD32-D0AD82BC38D0}" type="datetimeFigureOut">
              <a:rPr lang="en-US" smtClean="0"/>
              <a:pPr/>
              <a:t>10/20/2017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DF6732-EAD4-4710-BB51-E3913EEE9098}" type="slidenum">
              <a:rPr lang="en-US" smtClean="0"/>
              <a:pPr/>
              <a:t>‹#›</a:t>
            </a:fld>
            <a:endParaRPr lang="en-US"/>
          </a:p>
        </p:txBody>
      </p:sp>
    </p:spTree>
    <p:extLst>
      <p:ext uri="{BB962C8B-B14F-4D97-AF65-F5344CB8AC3E}">
        <p14:creationId xmlns="" xmlns:p14="http://schemas.microsoft.com/office/powerpoint/2010/main" val="2191763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t4te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e.ok.gov/sde/"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info@t4tes.com" TargetMode="External"/><Relationship Id="rId2" Type="http://schemas.openxmlformats.org/officeDocument/2006/relationships/hyperlink" Target="http://www.t4tes.co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5300" y="1295400"/>
            <a:ext cx="8153400" cy="1698625"/>
          </a:xfrm>
        </p:spPr>
        <p:txBody>
          <a:bodyPr/>
          <a:lstStyle/>
          <a:p>
            <a:r>
              <a:rPr lang="en-US" b="1" dirty="0" smtClean="0">
                <a:effectLst>
                  <a:outerShdw blurRad="38100" dist="38100" dir="2700000" algn="tl">
                    <a:srgbClr val="000000">
                      <a:alpha val="43137"/>
                    </a:srgbClr>
                  </a:outerShdw>
                </a:effectLst>
              </a:rPr>
              <a:t>Helping </a:t>
            </a:r>
            <a:r>
              <a:rPr lang="en-US" b="1" dirty="0" smtClean="0">
                <a:effectLst>
                  <a:outerShdw blurRad="38100" dist="38100" dir="2700000" algn="tl">
                    <a:srgbClr val="000000">
                      <a:alpha val="43137"/>
                    </a:srgbClr>
                  </a:outerShdw>
                </a:effectLst>
              </a:rPr>
              <a:t>Migrant </a:t>
            </a:r>
            <a:r>
              <a:rPr lang="en-US" b="1" dirty="0" smtClean="0">
                <a:effectLst>
                  <a:outerShdw blurRad="38100" dist="38100" dir="2700000" algn="tl">
                    <a:srgbClr val="000000">
                      <a:alpha val="43137"/>
                    </a:srgbClr>
                  </a:outerShdw>
                </a:effectLst>
              </a:rPr>
              <a:t>Families to be Strongly Engaged.</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3581400"/>
            <a:ext cx="6400800" cy="1752600"/>
          </a:xfrm>
        </p:spPr>
        <p:txBody>
          <a:bodyPr/>
          <a:lstStyle/>
          <a:p>
            <a:r>
              <a:rPr lang="en-US" dirty="0" smtClean="0">
                <a:solidFill>
                  <a:schemeClr val="tx1"/>
                </a:solidFill>
              </a:rPr>
              <a:t>By Florencio Bueno</a:t>
            </a:r>
          </a:p>
          <a:p>
            <a:r>
              <a:rPr lang="en-US" dirty="0" smtClean="0">
                <a:solidFill>
                  <a:schemeClr val="tx1"/>
                </a:solidFill>
              </a:rPr>
              <a:t>T4T Educational Services</a:t>
            </a:r>
            <a:r>
              <a:rPr lang="en-US" dirty="0" smtClean="0"/>
              <a:t>.</a:t>
            </a:r>
          </a:p>
          <a:p>
            <a:endParaRPr lang="en-US" dirty="0"/>
          </a:p>
        </p:txBody>
      </p:sp>
      <p:pic>
        <p:nvPicPr>
          <p:cNvPr id="1026" name="Picture 2" descr="http://www.t4tes.com/wp-content/themes/t4t/imagenes/logo-t4t.png">
            <a:hlinkClick r:id="rId2" tooltip="T4T - Educational Services"/>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514600" y="5314860"/>
            <a:ext cx="4230721" cy="93354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30600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fontScale="92500" lnSpcReduction="20000"/>
          </a:bodyPr>
          <a:lstStyle/>
          <a:p>
            <a:pPr>
              <a:buFont typeface="Wingdings" panose="05000000000000000000" pitchFamily="2" charset="2"/>
              <a:buChar char="Ø"/>
            </a:pPr>
            <a:r>
              <a:rPr lang="en-US" sz="4000" b="1" dirty="0" smtClean="0"/>
              <a:t>What is a Family Reunion?</a:t>
            </a:r>
          </a:p>
          <a:p>
            <a:pPr>
              <a:buFont typeface="Wingdings" panose="05000000000000000000" pitchFamily="2" charset="2"/>
              <a:buChar char="Ø"/>
            </a:pPr>
            <a:endParaRPr lang="en-US" sz="4000" b="1" dirty="0" smtClean="0"/>
          </a:p>
          <a:p>
            <a:pPr>
              <a:buFont typeface="Wingdings" panose="05000000000000000000" pitchFamily="2" charset="2"/>
              <a:buChar char="Ø"/>
            </a:pPr>
            <a:r>
              <a:rPr lang="en-US" sz="4000" b="1" dirty="0" smtClean="0"/>
              <a:t>When to organize a Family Reunion?</a:t>
            </a:r>
          </a:p>
          <a:p>
            <a:pPr>
              <a:buFont typeface="Wingdings" panose="05000000000000000000" pitchFamily="2" charset="2"/>
              <a:buChar char="Ø"/>
            </a:pPr>
            <a:endParaRPr lang="en-US" sz="4000" b="1" dirty="0" smtClean="0"/>
          </a:p>
          <a:p>
            <a:pPr>
              <a:buFont typeface="Wingdings" panose="05000000000000000000" pitchFamily="2" charset="2"/>
              <a:buChar char="Ø"/>
            </a:pPr>
            <a:r>
              <a:rPr lang="en-US" sz="4000" b="1" dirty="0" smtClean="0"/>
              <a:t>How to structure a family Reunion?</a:t>
            </a:r>
          </a:p>
          <a:p>
            <a:pPr>
              <a:buFont typeface="Wingdings" panose="05000000000000000000" pitchFamily="2" charset="2"/>
              <a:buChar char="Ø"/>
            </a:pPr>
            <a:endParaRPr lang="en-US" sz="4000" b="1" dirty="0" smtClean="0"/>
          </a:p>
          <a:p>
            <a:pPr>
              <a:buFont typeface="Wingdings" panose="05000000000000000000" pitchFamily="2" charset="2"/>
              <a:buChar char="Ø"/>
            </a:pPr>
            <a:r>
              <a:rPr lang="en-US" sz="4000" b="1" dirty="0" smtClean="0"/>
              <a:t>What subjects to talk about during Family Reunion?</a:t>
            </a:r>
          </a:p>
          <a:p>
            <a:pPr marL="0" indent="0">
              <a:buNone/>
            </a:pPr>
            <a:endParaRPr lang="en-US" dirty="0"/>
          </a:p>
        </p:txBody>
      </p:sp>
      <p:pic>
        <p:nvPicPr>
          <p:cNvPr id="819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62000" y="58801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55851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181600"/>
          </a:xfrm>
        </p:spPr>
        <p:txBody>
          <a:bodyPr>
            <a:noAutofit/>
          </a:bodyPr>
          <a:lstStyle/>
          <a:p>
            <a:pPr marL="0" indent="0" algn="ctr">
              <a:lnSpc>
                <a:spcPct val="120000"/>
              </a:lnSpc>
              <a:buNone/>
            </a:pPr>
            <a:r>
              <a:rPr lang="en-US" b="1" dirty="0" smtClean="0"/>
              <a:t>What is a family reunion?</a:t>
            </a:r>
          </a:p>
          <a:p>
            <a:pPr marL="0" indent="0">
              <a:lnSpc>
                <a:spcPct val="120000"/>
              </a:lnSpc>
              <a:buNone/>
            </a:pPr>
            <a:r>
              <a:rPr lang="en-US" dirty="0" smtClean="0"/>
              <a:t>It is an event where members of the family living in the same arrangement congregate for a family meeting. A typical family reunion will unite parents / children for a discussion, meal, some recreation, etc. </a:t>
            </a:r>
          </a:p>
          <a:p>
            <a:pPr marL="0" indent="0">
              <a:lnSpc>
                <a:spcPct val="120000"/>
              </a:lnSpc>
              <a:buNone/>
            </a:pPr>
            <a:endParaRPr lang="en-US" dirty="0" smtClean="0"/>
          </a:p>
          <a:p>
            <a:pPr marL="0" indent="0">
              <a:lnSpc>
                <a:spcPct val="120000"/>
              </a:lnSpc>
              <a:buNone/>
            </a:pPr>
            <a:r>
              <a:rPr lang="en-US" dirty="0" smtClean="0"/>
              <a:t>Note: systematizing the practice is important.</a:t>
            </a:r>
          </a:p>
          <a:p>
            <a:pPr marL="0" indent="0">
              <a:buNone/>
            </a:pPr>
            <a:endParaRPr lang="en-US" dirty="0"/>
          </a:p>
        </p:txBody>
      </p:sp>
      <p:pic>
        <p:nvPicPr>
          <p:cNvPr id="921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4400" y="58801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348454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b="1" dirty="0">
                <a:latin typeface="+mn-lt"/>
                <a:ea typeface="+mn-ea"/>
                <a:cs typeface="+mn-cs"/>
              </a:rPr>
              <a:t>How to structure a family Reunion?</a:t>
            </a:r>
            <a:br>
              <a:rPr lang="en-US" sz="3700" b="1" dirty="0">
                <a:latin typeface="+mn-lt"/>
                <a:ea typeface="+mn-ea"/>
                <a:cs typeface="+mn-cs"/>
              </a:rPr>
            </a:br>
            <a:endParaRPr lang="en-US" sz="3700" b="1" dirty="0">
              <a:latin typeface="+mn-lt"/>
              <a:ea typeface="+mn-ea"/>
              <a:cs typeface="+mn-cs"/>
            </a:endParaRPr>
          </a:p>
        </p:txBody>
      </p:sp>
      <p:sp>
        <p:nvSpPr>
          <p:cNvPr id="3" name="Content Placeholder 2"/>
          <p:cNvSpPr>
            <a:spLocks noGrp="1"/>
          </p:cNvSpPr>
          <p:nvPr>
            <p:ph idx="1"/>
          </p:nvPr>
        </p:nvSpPr>
        <p:spPr>
          <a:xfrm>
            <a:off x="457200" y="1600201"/>
            <a:ext cx="8229600" cy="3581400"/>
          </a:xfrm>
        </p:spPr>
        <p:txBody>
          <a:bodyPr/>
          <a:lstStyle/>
          <a:p>
            <a:pPr marL="0" indent="0">
              <a:buNone/>
            </a:pPr>
            <a:r>
              <a:rPr lang="en-US" dirty="0" smtClean="0"/>
              <a:t>Set the day, hour, and topic of discussion, prepare some special food/snack, prepare agenda, including recognition, announcement, social activity. Observation: Be careful about time. </a:t>
            </a:r>
            <a:endParaRPr lang="en-US" dirty="0"/>
          </a:p>
        </p:txBody>
      </p:sp>
      <p:pic>
        <p:nvPicPr>
          <p:cNvPr id="4099"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4400" y="58801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75340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533400"/>
            <a:ext cx="8610600" cy="1143000"/>
          </a:xfrm>
        </p:spPr>
        <p:txBody>
          <a:bodyPr>
            <a:noAutofit/>
          </a:bodyPr>
          <a:lstStyle/>
          <a:p>
            <a:r>
              <a:rPr lang="en-US" sz="3700" b="1" dirty="0" smtClean="0">
                <a:latin typeface="+mn-lt"/>
                <a:ea typeface="+mn-ea"/>
                <a:cs typeface="+mn-cs"/>
              </a:rPr>
              <a:t/>
            </a:r>
            <a:br>
              <a:rPr lang="en-US" sz="3700" b="1" dirty="0" smtClean="0">
                <a:latin typeface="+mn-lt"/>
                <a:ea typeface="+mn-ea"/>
                <a:cs typeface="+mn-cs"/>
              </a:rPr>
            </a:br>
            <a:r>
              <a:rPr lang="en-US" sz="3700" b="1" dirty="0" smtClean="0">
                <a:latin typeface="+mn-lt"/>
                <a:ea typeface="+mn-ea"/>
                <a:cs typeface="+mn-cs"/>
              </a:rPr>
              <a:t>What </a:t>
            </a:r>
            <a:r>
              <a:rPr lang="en-US" sz="3700" b="1" dirty="0">
                <a:latin typeface="+mn-lt"/>
                <a:ea typeface="+mn-ea"/>
                <a:cs typeface="+mn-cs"/>
              </a:rPr>
              <a:t>subjects to talk about during Family Reunion?</a:t>
            </a:r>
            <a:br>
              <a:rPr lang="en-US" sz="3700" b="1" dirty="0">
                <a:latin typeface="+mn-lt"/>
                <a:ea typeface="+mn-ea"/>
                <a:cs typeface="+mn-cs"/>
              </a:rPr>
            </a:br>
            <a:endParaRPr lang="en-US" sz="3700" b="1" dirty="0">
              <a:latin typeface="+mn-lt"/>
              <a:ea typeface="+mn-ea"/>
              <a:cs typeface="+mn-cs"/>
            </a:endParaRPr>
          </a:p>
        </p:txBody>
      </p:sp>
      <p:sp>
        <p:nvSpPr>
          <p:cNvPr id="3" name="Content Placeholder 2"/>
          <p:cNvSpPr>
            <a:spLocks noGrp="1"/>
          </p:cNvSpPr>
          <p:nvPr>
            <p:ph idx="1"/>
          </p:nvPr>
        </p:nvSpPr>
        <p:spPr>
          <a:xfrm>
            <a:off x="533400" y="2360889"/>
            <a:ext cx="8229600" cy="2820711"/>
          </a:xfrm>
        </p:spPr>
        <p:txBody>
          <a:bodyPr/>
          <a:lstStyle/>
          <a:p>
            <a:pPr marL="0" indent="0">
              <a:buNone/>
            </a:pPr>
            <a:r>
              <a:rPr lang="en-US" dirty="0" smtClean="0"/>
              <a:t>Family agreements, family concerns, changes in the family structure, particular announcements, setting rules or restructuring rules, boundaries, expectations, etc.</a:t>
            </a:r>
            <a:endParaRPr lang="en-US" dirty="0"/>
          </a:p>
        </p:txBody>
      </p:sp>
      <p:pic>
        <p:nvPicPr>
          <p:cNvPr id="1024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4400" y="58801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1632953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295401"/>
            <a:ext cx="8305800" cy="4038600"/>
          </a:xfrm>
        </p:spPr>
        <p:txBody>
          <a:bodyPr>
            <a:normAutofit/>
          </a:bodyPr>
          <a:lstStyle/>
          <a:p>
            <a:pPr marL="0" indent="0">
              <a:buNone/>
            </a:pPr>
            <a:r>
              <a:rPr lang="en-US" sz="4400" b="1" dirty="0" smtClean="0"/>
              <a:t>Other </a:t>
            </a:r>
            <a:r>
              <a:rPr lang="en-US" sz="4400" b="1" dirty="0"/>
              <a:t>important </a:t>
            </a:r>
            <a:r>
              <a:rPr lang="en-US" sz="4400" b="1" dirty="0" smtClean="0"/>
              <a:t>topics </a:t>
            </a:r>
            <a:r>
              <a:rPr lang="en-US" sz="4400" b="1" dirty="0"/>
              <a:t>for educational success and </a:t>
            </a:r>
            <a:r>
              <a:rPr lang="en-US" sz="4400" b="1" dirty="0" smtClean="0"/>
              <a:t>parent-school engagement.</a:t>
            </a:r>
            <a:endParaRPr lang="en-US" sz="4400" b="1" dirty="0"/>
          </a:p>
        </p:txBody>
      </p:sp>
      <p:pic>
        <p:nvPicPr>
          <p:cNvPr id="1126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4400" y="58801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738996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3916363"/>
          </a:xfrm>
        </p:spPr>
        <p:txBody>
          <a:bodyPr>
            <a:normAutofit lnSpcReduction="10000"/>
          </a:bodyPr>
          <a:lstStyle/>
          <a:p>
            <a:pPr>
              <a:buFont typeface="Wingdings" panose="05000000000000000000" pitchFamily="2" charset="2"/>
              <a:buChar char="Ø"/>
            </a:pPr>
            <a:r>
              <a:rPr lang="en-US" sz="4400" b="1" dirty="0" smtClean="0">
                <a:effectLst>
                  <a:outerShdw blurRad="38100" dist="38100" dir="2700000" algn="tl">
                    <a:srgbClr val="000000">
                      <a:alpha val="43137"/>
                    </a:srgbClr>
                  </a:outerShdw>
                </a:effectLst>
                <a:latin typeface="+mj-lt"/>
              </a:rPr>
              <a:t>Truancy.</a:t>
            </a:r>
          </a:p>
          <a:p>
            <a:pPr>
              <a:buFont typeface="Wingdings" panose="05000000000000000000" pitchFamily="2" charset="2"/>
              <a:buChar char="Ø"/>
            </a:pPr>
            <a:endParaRPr lang="en-US" sz="4400" dirty="0">
              <a:latin typeface="+mj-lt"/>
            </a:endParaRPr>
          </a:p>
          <a:p>
            <a:pPr>
              <a:buFont typeface="Wingdings" panose="05000000000000000000" pitchFamily="2" charset="2"/>
              <a:buChar char="Ø"/>
            </a:pPr>
            <a:r>
              <a:rPr lang="en-US" sz="4400" b="1" dirty="0" smtClean="0">
                <a:effectLst>
                  <a:outerShdw blurRad="38100" dist="38100" dir="2700000" algn="tl">
                    <a:srgbClr val="000000">
                      <a:alpha val="43137"/>
                    </a:srgbClr>
                  </a:outerShdw>
                </a:effectLst>
                <a:latin typeface="+mj-lt"/>
              </a:rPr>
              <a:t>Parent </a:t>
            </a:r>
            <a:r>
              <a:rPr lang="en-US" sz="4400" b="1" dirty="0">
                <a:effectLst>
                  <a:outerShdw blurRad="38100" dist="38100" dir="2700000" algn="tl">
                    <a:srgbClr val="000000">
                      <a:alpha val="43137"/>
                    </a:srgbClr>
                  </a:outerShdw>
                </a:effectLst>
                <a:latin typeface="+mj-lt"/>
              </a:rPr>
              <a:t>E</a:t>
            </a:r>
            <a:r>
              <a:rPr lang="en-US" sz="4400" b="1" dirty="0" smtClean="0">
                <a:effectLst>
                  <a:outerShdw blurRad="38100" dist="38100" dir="2700000" algn="tl">
                    <a:srgbClr val="000000">
                      <a:alpha val="43137"/>
                    </a:srgbClr>
                  </a:outerShdw>
                </a:effectLst>
                <a:latin typeface="+mj-lt"/>
              </a:rPr>
              <a:t>ngagement.</a:t>
            </a:r>
            <a:endParaRPr lang="en-US" sz="4400" b="1" dirty="0">
              <a:effectLst>
                <a:outerShdw blurRad="38100" dist="38100" dir="2700000" algn="tl">
                  <a:srgbClr val="000000">
                    <a:alpha val="43137"/>
                  </a:srgbClr>
                </a:outerShdw>
              </a:effectLst>
              <a:latin typeface="+mj-lt"/>
            </a:endParaRPr>
          </a:p>
          <a:p>
            <a:pPr>
              <a:buFont typeface="Wingdings" panose="05000000000000000000" pitchFamily="2" charset="2"/>
              <a:buChar char="Ø"/>
            </a:pPr>
            <a:endParaRPr lang="en-US" sz="4400" dirty="0">
              <a:latin typeface="+mj-lt"/>
            </a:endParaRPr>
          </a:p>
          <a:p>
            <a:pPr>
              <a:buFont typeface="Wingdings" panose="05000000000000000000" pitchFamily="2" charset="2"/>
              <a:buChar char="Ø"/>
            </a:pPr>
            <a:r>
              <a:rPr lang="en-US" sz="4400" b="1" dirty="0">
                <a:effectLst>
                  <a:outerShdw blurRad="38100" dist="38100" dir="2700000" algn="tl">
                    <a:srgbClr val="000000">
                      <a:alpha val="43137"/>
                    </a:srgbClr>
                  </a:outerShdw>
                </a:effectLst>
                <a:latin typeface="+mj-lt"/>
              </a:rPr>
              <a:t>Acculturation.</a:t>
            </a:r>
          </a:p>
          <a:p>
            <a:pPr marL="0" indent="0">
              <a:buNone/>
            </a:pPr>
            <a:endParaRPr lang="en-US" dirty="0">
              <a:latin typeface="+mj-lt"/>
            </a:endParaRPr>
          </a:p>
        </p:txBody>
      </p:sp>
      <p:pic>
        <p:nvPicPr>
          <p:cNvPr id="1229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90600" y="58801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1446666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rPr>
              <a:t>“Family With Purpose.”</a:t>
            </a:r>
            <a:endParaRPr lang="en-US" sz="48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525963"/>
          </a:xfrm>
        </p:spPr>
        <p:txBody>
          <a:bodyPr>
            <a:normAutofit/>
          </a:bodyPr>
          <a:lstStyle/>
          <a:p>
            <a:pPr marL="0" indent="0">
              <a:buNone/>
            </a:pPr>
            <a:r>
              <a:rPr lang="en-US" b="1" u="sng" dirty="0" smtClean="0"/>
              <a:t>What is it? </a:t>
            </a:r>
            <a:r>
              <a:rPr lang="en-US" dirty="0" smtClean="0"/>
              <a:t>It is a program focused on helping families organize reunions, understand truancy, be engaged, and work on acculturation. </a:t>
            </a:r>
          </a:p>
          <a:p>
            <a:pPr marL="0" indent="0">
              <a:buNone/>
            </a:pPr>
            <a:endParaRPr lang="en-US" dirty="0" smtClean="0"/>
          </a:p>
          <a:p>
            <a:pPr marL="0" indent="0">
              <a:buNone/>
            </a:pPr>
            <a:r>
              <a:rPr lang="en-US" b="1" u="sng" dirty="0"/>
              <a:t>The goal </a:t>
            </a:r>
            <a:r>
              <a:rPr lang="en-US" dirty="0" smtClean="0"/>
              <a:t>of this program is to assist and support parents with effective strategies counteracting  the risks of promoting dysfunctional families, and directing families toward school success.</a:t>
            </a:r>
            <a:endParaRPr lang="en-US" dirty="0"/>
          </a:p>
        </p:txBody>
      </p:sp>
      <p:pic>
        <p:nvPicPr>
          <p:cNvPr id="1331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62000" y="59436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250082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b="1" dirty="0" smtClean="0"/>
              <a:t>Is it a useful Program?  Why?  </a:t>
            </a:r>
            <a:endParaRPr lang="en-US" sz="4000" b="1" dirty="0"/>
          </a:p>
        </p:txBody>
      </p:sp>
      <p:sp>
        <p:nvSpPr>
          <p:cNvPr id="3" name="Content Placeholder 2"/>
          <p:cNvSpPr>
            <a:spLocks noGrp="1"/>
          </p:cNvSpPr>
          <p:nvPr>
            <p:ph idx="1"/>
          </p:nvPr>
        </p:nvSpPr>
        <p:spPr>
          <a:xfrm>
            <a:off x="457200" y="1295400"/>
            <a:ext cx="8229600" cy="4525963"/>
          </a:xfrm>
        </p:spPr>
        <p:txBody>
          <a:bodyPr>
            <a:normAutofit fontScale="92500" lnSpcReduction="20000"/>
          </a:bodyPr>
          <a:lstStyle/>
          <a:p>
            <a:r>
              <a:rPr lang="en-US" sz="3500" dirty="0" smtClean="0"/>
              <a:t>It is focuses on families and school connection.</a:t>
            </a:r>
          </a:p>
          <a:p>
            <a:r>
              <a:rPr lang="en-US" sz="3500" dirty="0" smtClean="0"/>
              <a:t>It addresses cultural competencies of successful families. </a:t>
            </a:r>
          </a:p>
          <a:p>
            <a:r>
              <a:rPr lang="en-US" sz="3500" dirty="0" smtClean="0"/>
              <a:t>It guides parents with effective strategies that provide their children with successful academic results at school. </a:t>
            </a:r>
          </a:p>
          <a:p>
            <a:r>
              <a:rPr lang="en-US" sz="3500" dirty="0" smtClean="0"/>
              <a:t>It promotes the knowledge of laws and policies that parents need to know about their society and school.</a:t>
            </a:r>
          </a:p>
          <a:p>
            <a:endParaRPr lang="en-US" dirty="0"/>
          </a:p>
        </p:txBody>
      </p:sp>
      <p:pic>
        <p:nvPicPr>
          <p:cNvPr id="1433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4400" y="60960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819195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b="1" dirty="0">
                <a:effectLst>
                  <a:outerShdw blurRad="38100" dist="38100" dir="2700000" algn="tl">
                    <a:srgbClr val="000000">
                      <a:alpha val="43137"/>
                    </a:srgbClr>
                  </a:outerShdw>
                </a:effectLst>
              </a:rPr>
              <a:t>Expectation of the Program:</a:t>
            </a:r>
          </a:p>
        </p:txBody>
      </p:sp>
      <p:sp>
        <p:nvSpPr>
          <p:cNvPr id="3" name="Content Placeholder 2"/>
          <p:cNvSpPr>
            <a:spLocks noGrp="1"/>
          </p:cNvSpPr>
          <p:nvPr>
            <p:ph idx="1"/>
          </p:nvPr>
        </p:nvSpPr>
        <p:spPr>
          <a:xfrm>
            <a:off x="457200" y="1447800"/>
            <a:ext cx="8229600" cy="3962400"/>
          </a:xfrm>
        </p:spPr>
        <p:txBody>
          <a:bodyPr>
            <a:normAutofit/>
          </a:bodyPr>
          <a:lstStyle/>
          <a:p>
            <a:r>
              <a:rPr lang="en-US" dirty="0" smtClean="0"/>
              <a:t>To reinforce the role of the family.</a:t>
            </a:r>
          </a:p>
          <a:p>
            <a:r>
              <a:rPr lang="en-US" dirty="0" smtClean="0"/>
              <a:t>To give support to the families’ involvement.</a:t>
            </a:r>
          </a:p>
          <a:p>
            <a:r>
              <a:rPr lang="en-US" dirty="0" smtClean="0"/>
              <a:t>To address successful academic strategies.</a:t>
            </a:r>
          </a:p>
          <a:p>
            <a:r>
              <a:rPr lang="en-US" dirty="0" smtClean="0"/>
              <a:t>To connect families with the school.</a:t>
            </a:r>
          </a:p>
          <a:p>
            <a:r>
              <a:rPr lang="en-US" dirty="0" smtClean="0"/>
              <a:t>To provide understanding of the law, regulations,  and polices.</a:t>
            </a:r>
          </a:p>
          <a:p>
            <a:endParaRPr lang="en-US" dirty="0" smtClean="0"/>
          </a:p>
          <a:p>
            <a:endParaRPr lang="en-US" dirty="0"/>
          </a:p>
        </p:txBody>
      </p:sp>
      <p:pic>
        <p:nvPicPr>
          <p:cNvPr id="1536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4400" y="59563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49288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b="1" dirty="0" smtClean="0">
                <a:effectLst>
                  <a:outerShdw blurRad="38100" dist="38100" dir="2700000" algn="tl">
                    <a:srgbClr val="000000">
                      <a:alpha val="43137"/>
                    </a:srgbClr>
                  </a:outerShdw>
                </a:effectLst>
              </a:rPr>
              <a:t>Recommendation: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95400"/>
            <a:ext cx="8229600" cy="4525963"/>
          </a:xfrm>
        </p:spPr>
        <p:txBody>
          <a:bodyPr>
            <a:normAutofit/>
          </a:bodyPr>
          <a:lstStyle/>
          <a:p>
            <a:pPr>
              <a:buFont typeface="Wingdings" panose="05000000000000000000" pitchFamily="2" charset="2"/>
              <a:buChar char="Ø"/>
            </a:pPr>
            <a:r>
              <a:rPr lang="en-US" dirty="0"/>
              <a:t>Work with the family </a:t>
            </a:r>
            <a:endParaRPr lang="en-US" dirty="0" smtClean="0"/>
          </a:p>
          <a:p>
            <a:pPr marL="0" indent="0">
              <a:buNone/>
            </a:pPr>
            <a:endParaRPr lang="en-US" dirty="0"/>
          </a:p>
          <a:p>
            <a:pPr>
              <a:buFont typeface="Wingdings" panose="05000000000000000000" pitchFamily="2" charset="2"/>
              <a:buChar char="Ø"/>
            </a:pPr>
            <a:r>
              <a:rPr lang="en-US" dirty="0"/>
              <a:t>Promote outreach </a:t>
            </a:r>
            <a:r>
              <a:rPr lang="en-US" dirty="0" smtClean="0"/>
              <a:t>actions</a:t>
            </a:r>
          </a:p>
          <a:p>
            <a:pPr>
              <a:buNone/>
            </a:pPr>
            <a:endParaRPr lang="en-US" dirty="0"/>
          </a:p>
          <a:p>
            <a:pPr>
              <a:buFont typeface="Wingdings" panose="05000000000000000000" pitchFamily="2" charset="2"/>
              <a:buChar char="Ø"/>
            </a:pPr>
            <a:r>
              <a:rPr lang="en-US" dirty="0"/>
              <a:t>Provide Case Management/ </a:t>
            </a:r>
            <a:r>
              <a:rPr lang="en-US" dirty="0" smtClean="0"/>
              <a:t>transportation</a:t>
            </a:r>
          </a:p>
          <a:p>
            <a:pPr marL="0" indent="0">
              <a:buNone/>
            </a:pPr>
            <a:endParaRPr lang="en-US" dirty="0"/>
          </a:p>
          <a:p>
            <a:pPr>
              <a:buFont typeface="Wingdings" panose="05000000000000000000" pitchFamily="2" charset="2"/>
              <a:buChar char="Ø"/>
            </a:pPr>
            <a:r>
              <a:rPr lang="en-US" dirty="0"/>
              <a:t>Wrap the </a:t>
            </a:r>
            <a:r>
              <a:rPr lang="en-US" dirty="0" smtClean="0"/>
              <a:t>families.</a:t>
            </a:r>
            <a:endParaRPr lang="en-US" dirty="0"/>
          </a:p>
        </p:txBody>
      </p:sp>
      <p:pic>
        <p:nvPicPr>
          <p:cNvPr id="1638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4400" y="58801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598771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524000"/>
            <a:ext cx="7620000" cy="2831544"/>
          </a:xfrm>
          <a:prstGeom prst="rect">
            <a:avLst/>
          </a:prstGeom>
          <a:noFill/>
        </p:spPr>
        <p:txBody>
          <a:bodyPr wrap="square" rtlCol="0">
            <a:spAutoFit/>
          </a:bodyPr>
          <a:lstStyle/>
          <a:p>
            <a:r>
              <a:rPr lang="en-US" sz="3200" dirty="0" smtClean="0"/>
              <a:t>"T4T Educational Services, LLC" has been accepted as a stakeholder to contribute to the improvement of the "Migrant Students" program in the state of Oklahoma. (</a:t>
            </a:r>
            <a:r>
              <a:rPr lang="en-US" sz="3200" u="sng" dirty="0" smtClean="0">
                <a:hlinkClick r:id="rId2"/>
              </a:rPr>
              <a:t>http://sde.ok.gov/sde/</a:t>
            </a:r>
            <a:r>
              <a:rPr lang="en-US" sz="3200" dirty="0" smtClean="0"/>
              <a:t> )</a:t>
            </a:r>
          </a:p>
          <a:p>
            <a:endParaRPr lang="en-US" dirty="0"/>
          </a:p>
        </p:txBody>
      </p:sp>
      <p:pic>
        <p:nvPicPr>
          <p:cNvPr id="3"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81000" y="5797257"/>
            <a:ext cx="2030144" cy="4511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3581400"/>
            <a:ext cx="7772400" cy="584775"/>
          </a:xfrm>
          <a:prstGeom prst="rect">
            <a:avLst/>
          </a:prstGeom>
          <a:noFill/>
        </p:spPr>
        <p:txBody>
          <a:bodyPr wrap="square" rtlCol="0">
            <a:spAutoFit/>
          </a:bodyPr>
          <a:lstStyle/>
          <a:p>
            <a:pPr algn="ctr"/>
            <a:r>
              <a:rPr lang="en-US" sz="3200" b="1" dirty="0" smtClean="0">
                <a:effectLst>
                  <a:outerShdw blurRad="38100" dist="38100" dir="2700000" algn="tl">
                    <a:srgbClr val="000000">
                      <a:alpha val="43137"/>
                    </a:srgbClr>
                  </a:outerShdw>
                </a:effectLst>
              </a:rPr>
              <a:t>Tools For Teachers:  Teaching Is Learning</a:t>
            </a:r>
            <a:endParaRPr lang="en-US" sz="3200" b="1" dirty="0">
              <a:effectLst>
                <a:outerShdw blurRad="38100" dist="38100" dir="2700000" algn="tl">
                  <a:srgbClr val="000000">
                    <a:alpha val="43137"/>
                  </a:srgbClr>
                </a:outerShdw>
              </a:effectLst>
            </a:endParaRPr>
          </a:p>
        </p:txBody>
      </p:sp>
      <p:sp>
        <p:nvSpPr>
          <p:cNvPr id="5" name="TextBox 4"/>
          <p:cNvSpPr txBox="1"/>
          <p:nvPr/>
        </p:nvSpPr>
        <p:spPr>
          <a:xfrm>
            <a:off x="1905000" y="4572000"/>
            <a:ext cx="5334000" cy="1938992"/>
          </a:xfrm>
          <a:prstGeom prst="rect">
            <a:avLst/>
          </a:prstGeom>
          <a:noFill/>
        </p:spPr>
        <p:txBody>
          <a:bodyPr wrap="square" rtlCol="0">
            <a:spAutoFit/>
          </a:bodyPr>
          <a:lstStyle/>
          <a:p>
            <a:pPr algn="ctr"/>
            <a:r>
              <a:rPr lang="en-US" sz="2400" dirty="0" smtClean="0">
                <a:hlinkClick r:id="rId2"/>
              </a:rPr>
              <a:t>http://www.t4tes.com</a:t>
            </a:r>
            <a:endParaRPr lang="en-US" sz="2400" dirty="0" smtClean="0"/>
          </a:p>
          <a:p>
            <a:pPr algn="ctr"/>
            <a:endParaRPr lang="en-US" dirty="0" smtClean="0"/>
          </a:p>
          <a:p>
            <a:pPr algn="ctr"/>
            <a:r>
              <a:rPr lang="en-US" sz="2000" dirty="0" smtClean="0"/>
              <a:t>Phone: (405) 256 8460</a:t>
            </a:r>
          </a:p>
          <a:p>
            <a:pPr algn="ctr"/>
            <a:endParaRPr lang="en-US" sz="2000" dirty="0" smtClean="0"/>
          </a:p>
          <a:p>
            <a:pPr algn="ctr"/>
            <a:r>
              <a:rPr lang="en-US" sz="2000" dirty="0" smtClean="0">
                <a:hlinkClick r:id="rId3"/>
              </a:rPr>
              <a:t>info@t4tes.com</a:t>
            </a:r>
            <a:endParaRPr lang="en-US" sz="2000" dirty="0" smtClean="0"/>
          </a:p>
          <a:p>
            <a:pPr algn="ctr"/>
            <a:endParaRPr lang="en-US" dirty="0"/>
          </a:p>
        </p:txBody>
      </p:sp>
      <p:pic>
        <p:nvPicPr>
          <p:cNvPr id="17412" name="Picture 4"/>
          <p:cNvPicPr>
            <a:picLocks noGrp="1" noChangeAspect="1" noChangeArrowheads="1"/>
          </p:cNvPicPr>
          <p:nvPr>
            <p:ph idx="1"/>
          </p:nvPr>
        </p:nvPicPr>
        <p:blipFill>
          <a:blip r:embed="rId4">
            <a:extLst>
              <a:ext uri="{28A0092B-C50C-407E-A947-70E740481C1C}">
                <a14:useLocalDpi xmlns="" xmlns:a14="http://schemas.microsoft.com/office/drawing/2010/main" val="0"/>
              </a:ext>
            </a:extLst>
          </a:blip>
          <a:srcRect/>
          <a:stretch>
            <a:fillRect/>
          </a:stretch>
        </p:blipFill>
        <p:spPr bwMode="auto">
          <a:xfrm>
            <a:off x="3200400" y="375878"/>
            <a:ext cx="2889239" cy="28245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582501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086"/>
            <a:ext cx="8153400" cy="4801314"/>
          </a:xfrm>
          <a:prstGeom prst="rect">
            <a:avLst/>
          </a:prstGeom>
          <a:noFill/>
        </p:spPr>
        <p:txBody>
          <a:bodyPr wrap="square" rtlCol="0">
            <a:spAutoFit/>
          </a:bodyPr>
          <a:lstStyle/>
          <a:p>
            <a:r>
              <a:rPr lang="en-US" sz="3200" dirty="0" smtClean="0"/>
              <a:t>“</a:t>
            </a:r>
            <a:r>
              <a:rPr lang="en-US" sz="3200" i="1" dirty="0" smtClean="0"/>
              <a:t>Migrant family lives revolve around working and moving on. Families move from one job to another to better their financial situation. It is a permanent process of detachment, reorganization and acculturation. The lives of migrant families, the education of the students, and the participation of the parents in the education of their children, is decisive</a:t>
            </a:r>
            <a:r>
              <a:rPr lang="en-US" sz="3200" dirty="0" smtClean="0"/>
              <a:t>. “(</a:t>
            </a:r>
            <a:r>
              <a:rPr lang="en-US" sz="3200" dirty="0" err="1" smtClean="0"/>
              <a:t>Chavkin</a:t>
            </a:r>
            <a:r>
              <a:rPr lang="en-US" sz="3200" dirty="0" smtClean="0"/>
              <a:t>, Nancy </a:t>
            </a:r>
            <a:r>
              <a:rPr lang="en-US" sz="3200" dirty="0" err="1" smtClean="0"/>
              <a:t>Feyl</a:t>
            </a:r>
            <a:r>
              <a:rPr lang="en-US" sz="3200" dirty="0" smtClean="0"/>
              <a:t>, 2004).</a:t>
            </a:r>
          </a:p>
          <a:p>
            <a:endParaRPr lang="en-US" dirty="0"/>
          </a:p>
        </p:txBody>
      </p:sp>
      <p:pic>
        <p:nvPicPr>
          <p:cNvPr id="3"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1000" y="5797257"/>
            <a:ext cx="2030144" cy="4511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1000" y="5797257"/>
            <a:ext cx="2030144" cy="4511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57200" y="872728"/>
            <a:ext cx="8229600" cy="4308872"/>
          </a:xfrm>
          <a:prstGeom prst="rect">
            <a:avLst/>
          </a:prstGeom>
          <a:noFill/>
        </p:spPr>
        <p:txBody>
          <a:bodyPr wrap="square" rtlCol="0">
            <a:spAutoFit/>
          </a:bodyPr>
          <a:lstStyle/>
          <a:p>
            <a:r>
              <a:rPr lang="en-US" sz="3200" dirty="0" smtClean="0"/>
              <a:t>This presentation outlines three actions that T4T considers determinant to help strengthen the family structure as a primary support in the education of migrant students. Understanding the lives of migrant families and communicating with parents is a first step. Knowledge about the culture and values of migrant families can help educators facilitate migrant students' learning.</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944562"/>
          </a:xfrm>
        </p:spPr>
        <p:txBody>
          <a:bodyPr>
            <a:normAutofit fontScale="90000"/>
          </a:bodyPr>
          <a:lstStyle/>
          <a:p>
            <a:r>
              <a:rPr lang="en-US" b="1" dirty="0" smtClean="0"/>
              <a:t>Who are we?</a:t>
            </a:r>
            <a:r>
              <a:rPr lang="en-US" dirty="0" smtClean="0"/>
              <a:t/>
            </a:r>
            <a:br>
              <a:rPr lang="en-US" dirty="0" smtClean="0"/>
            </a:b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381000" y="5797257"/>
            <a:ext cx="2030144" cy="4511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38200" y="1371600"/>
            <a:ext cx="7467600" cy="4031873"/>
          </a:xfrm>
          <a:prstGeom prst="rect">
            <a:avLst/>
          </a:prstGeom>
          <a:noFill/>
        </p:spPr>
        <p:txBody>
          <a:bodyPr wrap="square" rtlCol="0">
            <a:spAutoFit/>
          </a:bodyPr>
          <a:lstStyle/>
          <a:p>
            <a:r>
              <a:rPr lang="en-US" sz="3200" dirty="0" smtClean="0"/>
              <a:t>“T4T Educational Services, LLC”,  is a socially responsible organization  promoting a social commitment with poor, low-income, minority population.</a:t>
            </a:r>
          </a:p>
          <a:p>
            <a:r>
              <a:rPr lang="en-US" sz="3200" dirty="0" smtClean="0"/>
              <a:t>T4T work is directed to development of training and research activities through a strategy of support to teachers, educators, students, and families.</a:t>
            </a:r>
          </a:p>
        </p:txBody>
      </p:sp>
    </p:spTree>
    <p:extLst>
      <p:ext uri="{BB962C8B-B14F-4D97-AF65-F5344CB8AC3E}">
        <p14:creationId xmlns="" xmlns:p14="http://schemas.microsoft.com/office/powerpoint/2010/main" val="1225015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229600" cy="4525963"/>
          </a:xfrm>
        </p:spPr>
        <p:txBody>
          <a:bodyPr/>
          <a:lstStyle/>
          <a:p>
            <a:pPr marL="0" indent="0">
              <a:buNone/>
            </a:pPr>
            <a:r>
              <a:rPr lang="en-US" dirty="0"/>
              <a:t>"The most significant and unique challenge faced by migrant students is mobility-induced educational </a:t>
            </a:r>
            <a:r>
              <a:rPr lang="en-US" dirty="0" smtClean="0"/>
              <a:t>discontinuity..." </a:t>
            </a:r>
            <a:endParaRPr lang="en-US" dirty="0"/>
          </a:p>
          <a:p>
            <a:pPr marL="0" indent="0">
              <a:buNone/>
            </a:pPr>
            <a:endParaRPr lang="en-US" dirty="0" smtClean="0"/>
          </a:p>
          <a:p>
            <a:pPr marL="0" indent="0">
              <a:buNone/>
            </a:pPr>
            <a:r>
              <a:rPr lang="en-US" dirty="0" smtClean="0"/>
              <a:t>“…cumulative </a:t>
            </a:r>
            <a:r>
              <a:rPr lang="en-US" dirty="0"/>
              <a:t>effects of several years of this lifestyle can be devastating from an educational and emotional standpoint</a:t>
            </a:r>
            <a:r>
              <a:rPr lang="en-US" dirty="0" smtClean="0"/>
              <a:t>.“</a:t>
            </a:r>
          </a:p>
          <a:p>
            <a:pPr marL="0" indent="0">
              <a:buNone/>
            </a:pPr>
            <a:r>
              <a:rPr lang="en-US" dirty="0" smtClean="0"/>
              <a:t>                                                        Dr. Ann Cranston </a:t>
            </a:r>
            <a:endParaRPr lang="en-US" dirty="0"/>
          </a:p>
        </p:txBody>
      </p:sp>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1000" y="5791200"/>
            <a:ext cx="2030413" cy="450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70622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8229600" cy="4038600"/>
          </a:xfrm>
        </p:spPr>
        <p:txBody>
          <a:bodyPr>
            <a:normAutofit lnSpcReduction="10000"/>
          </a:bodyPr>
          <a:lstStyle/>
          <a:p>
            <a:pPr marL="0" indent="0">
              <a:buNone/>
            </a:pPr>
            <a:r>
              <a:rPr lang="en-US" sz="5400" b="1" i="1" dirty="0" smtClean="0">
                <a:cs typeface="Angsana New" panose="02020603050405020304" pitchFamily="18" charset="-34"/>
              </a:rPr>
              <a:t>Could it be possible to create a solid family support system that reinforces the education of migrant students?</a:t>
            </a:r>
          </a:p>
        </p:txBody>
      </p:sp>
      <p:pic>
        <p:nvPicPr>
          <p:cNvPr id="512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85800" y="5873750"/>
            <a:ext cx="2030413" cy="450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149386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Autofit/>
          </a:bodyPr>
          <a:lstStyle/>
          <a:p>
            <a:pPr marL="342900" lvl="0" indent="-342900">
              <a:spcBef>
                <a:spcPct val="20000"/>
              </a:spcBef>
            </a:pPr>
            <a:r>
              <a:rPr lang="en-US" sz="3200" b="1" dirty="0">
                <a:solidFill>
                  <a:prstClr val="black"/>
                </a:solidFill>
                <a:ea typeface="+mn-ea"/>
                <a:cs typeface="+mn-cs"/>
              </a:rPr>
              <a:t>Reinforcing the student success through three practical recommendation</a:t>
            </a:r>
            <a:r>
              <a:rPr lang="en-US" sz="3200" b="1" dirty="0" smtClean="0">
                <a:solidFill>
                  <a:prstClr val="black"/>
                </a:solidFill>
                <a:ea typeface="+mn-ea"/>
                <a:cs typeface="+mn-cs"/>
              </a:rPr>
              <a:t>:</a:t>
            </a:r>
            <a:endParaRPr lang="en-US" sz="3200" b="1" dirty="0"/>
          </a:p>
        </p:txBody>
      </p:sp>
      <p:sp>
        <p:nvSpPr>
          <p:cNvPr id="3" name="Content Placeholder 2"/>
          <p:cNvSpPr>
            <a:spLocks noGrp="1"/>
          </p:cNvSpPr>
          <p:nvPr>
            <p:ph idx="1"/>
          </p:nvPr>
        </p:nvSpPr>
        <p:spPr>
          <a:xfrm>
            <a:off x="228600" y="1600201"/>
            <a:ext cx="8686800" cy="3962400"/>
          </a:xfrm>
        </p:spPr>
        <p:txBody>
          <a:bodyPr/>
          <a:lstStyle/>
          <a:p>
            <a:pPr marL="0" indent="0">
              <a:buNone/>
            </a:pPr>
            <a:r>
              <a:rPr lang="en-US" dirty="0" smtClean="0"/>
              <a:t>I ) Implementing Family Reunion </a:t>
            </a:r>
          </a:p>
          <a:p>
            <a:pPr marL="0" indent="0">
              <a:buNone/>
            </a:pPr>
            <a:endParaRPr lang="en-US" dirty="0" smtClean="0"/>
          </a:p>
          <a:p>
            <a:pPr marL="0" indent="0">
              <a:buNone/>
            </a:pPr>
            <a:r>
              <a:rPr lang="en-US" dirty="0" smtClean="0"/>
              <a:t>II) Understanding key concepts </a:t>
            </a:r>
            <a:r>
              <a:rPr lang="en-US" sz="2400" dirty="0" smtClean="0"/>
              <a:t>(Truancy, Family Engagement, Acculturation)</a:t>
            </a:r>
          </a:p>
          <a:p>
            <a:pPr marL="0" indent="0">
              <a:buNone/>
            </a:pPr>
            <a:endParaRPr lang="en-US" sz="1200" dirty="0" smtClean="0"/>
          </a:p>
          <a:p>
            <a:pPr marL="0" indent="0">
              <a:buNone/>
            </a:pPr>
            <a:endParaRPr lang="en-US" sz="1200" dirty="0" smtClean="0"/>
          </a:p>
          <a:p>
            <a:pPr marL="514350" indent="-514350">
              <a:buNone/>
            </a:pPr>
            <a:r>
              <a:rPr lang="en-US" dirty="0" smtClean="0"/>
              <a:t>III) A practical solution through the program   “Families with Propose.”</a:t>
            </a:r>
            <a:endParaRPr lang="en-US" dirty="0"/>
          </a:p>
        </p:txBody>
      </p:sp>
      <p:pic>
        <p:nvPicPr>
          <p:cNvPr id="614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38200" y="58801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814494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43100"/>
            <a:ext cx="8229600" cy="2971800"/>
          </a:xfrm>
        </p:spPr>
        <p:txBody>
          <a:bodyPr>
            <a:normAutofit/>
          </a:bodyPr>
          <a:lstStyle/>
          <a:p>
            <a:pPr marL="0" indent="0">
              <a:buNone/>
            </a:pPr>
            <a:r>
              <a:rPr lang="en-US" sz="4400" b="1" dirty="0" smtClean="0"/>
              <a:t>“Consolidating and Strengthening Migrants Families Through  the Family Reunion.”</a:t>
            </a:r>
            <a:endParaRPr lang="en-US" sz="4400" b="1" dirty="0"/>
          </a:p>
        </p:txBody>
      </p:sp>
      <p:pic>
        <p:nvPicPr>
          <p:cNvPr id="717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4400" y="5803900"/>
            <a:ext cx="203041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006479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718</Words>
  <Application>Microsoft Office PowerPoint</Application>
  <PresentationFormat>On-screen Show (4:3)</PresentationFormat>
  <Paragraphs>72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Helping Migrant Families to be Strongly Engaged.</vt:lpstr>
      <vt:lpstr>Slide 2</vt:lpstr>
      <vt:lpstr>Slide 3</vt:lpstr>
      <vt:lpstr>Slide 4</vt:lpstr>
      <vt:lpstr>Who are we? </vt:lpstr>
      <vt:lpstr>Slide 6</vt:lpstr>
      <vt:lpstr>Slide 7</vt:lpstr>
      <vt:lpstr>Reinforcing the student success through three practical recommendation:</vt:lpstr>
      <vt:lpstr>Slide 9</vt:lpstr>
      <vt:lpstr>Slide 10</vt:lpstr>
      <vt:lpstr>Slide 11</vt:lpstr>
      <vt:lpstr>How to structure a family Reunion? </vt:lpstr>
      <vt:lpstr> What subjects to talk about during Family Reunion? </vt:lpstr>
      <vt:lpstr>Slide 14</vt:lpstr>
      <vt:lpstr>Slide 15</vt:lpstr>
      <vt:lpstr>“Family With Purpose.”</vt:lpstr>
      <vt:lpstr>Is it a useful Program?  Why?  </vt:lpstr>
      <vt:lpstr>Expectation of the Program:</vt:lpstr>
      <vt:lpstr>Recommendation:</vt:lpstr>
      <vt:lpstr>Slide 20</vt:lpstr>
    </vt:vector>
  </TitlesOfParts>
  <Company>City of Oklahoma City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Helping Migrants Families  Being Strongly Engaged.</dc:title>
  <dc:creator>Bueno, Florencio</dc:creator>
  <cp:lastModifiedBy>Elsa Herrero</cp:lastModifiedBy>
  <cp:revision>41</cp:revision>
  <dcterms:created xsi:type="dcterms:W3CDTF">2017-10-04T14:15:44Z</dcterms:created>
  <dcterms:modified xsi:type="dcterms:W3CDTF">2017-10-20T17:45:07Z</dcterms:modified>
</cp:coreProperties>
</file>